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66" r:id="rId5"/>
    <p:sldId id="262" r:id="rId6"/>
    <p:sldId id="264" r:id="rId7"/>
    <p:sldId id="263" r:id="rId8"/>
    <p:sldId id="265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4"/>
    <p:restoredTop sz="94683"/>
  </p:normalViewPr>
  <p:slideViewPr>
    <p:cSldViewPr snapToGrid="0" snapToObjects="1">
      <p:cViewPr varScale="1">
        <p:scale>
          <a:sx n="140" d="100"/>
          <a:sy n="140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0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9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01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506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29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31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6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3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1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6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38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7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3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D1646-D8CB-4441-ABEF-AE1FD3A5636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A4DD7-10B2-384F-8ABB-065FDCDB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51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recipe-organizr.m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ecipe-organizr.m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ravis-ci.org/" TargetMode="External"/><Relationship Id="rId3" Type="http://schemas.openxmlformats.org/officeDocument/2006/relationships/hyperlink" Target="https://www.okta.com/" TargetMode="External"/><Relationship Id="rId7" Type="http://schemas.openxmlformats.org/officeDocument/2006/relationships/hyperlink" Target="https://certbot.eff.org/" TargetMode="External"/><Relationship Id="rId2" Type="http://schemas.openxmlformats.org/officeDocument/2006/relationships/hyperlink" Target="https://github.com/Bwvolleyball/recipe-organiz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tsencrypt.org/" TargetMode="External"/><Relationship Id="rId5" Type="http://schemas.openxmlformats.org/officeDocument/2006/relationships/hyperlink" Target="https://www.thecocktaildb.com/" TargetMode="External"/><Relationship Id="rId4" Type="http://schemas.openxmlformats.org/officeDocument/2006/relationships/hyperlink" Target="https://www.themealdb.com/" TargetMode="External"/><Relationship Id="rId9" Type="http://schemas.openxmlformats.org/officeDocument/2006/relationships/hyperlink" Target="https://cloud.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82960-6E57-7A49-A5CA-081330FE3A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dirty="0" err="1"/>
              <a:t>Organizr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91927-B43E-F14F-92FF-992B0CCB1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Brandon Ward</a:t>
            </a:r>
          </a:p>
          <a:p>
            <a:r>
              <a:rPr lang="en-US" dirty="0"/>
              <a:t>Software Engineering Practicum II</a:t>
            </a:r>
          </a:p>
        </p:txBody>
      </p:sp>
    </p:spTree>
    <p:extLst>
      <p:ext uri="{BB962C8B-B14F-4D97-AF65-F5344CB8AC3E}">
        <p14:creationId xmlns:p14="http://schemas.microsoft.com/office/powerpoint/2010/main" val="187221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EB47-8E94-384D-ACC1-6E5EC627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Oriented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AAA24-B883-9840-B5E6-A866155BA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 are divided by both functionality and business domain responsibility.</a:t>
            </a:r>
          </a:p>
          <a:p>
            <a:r>
              <a:rPr lang="en-US" dirty="0"/>
              <a:t>The front end is an Angular application, composed of 3 sub applications:</a:t>
            </a:r>
          </a:p>
          <a:p>
            <a:pPr lvl="1"/>
            <a:r>
              <a:rPr lang="en-US" dirty="0" err="1"/>
              <a:t>Auth</a:t>
            </a:r>
            <a:r>
              <a:rPr lang="en-US" dirty="0"/>
              <a:t>, Recipes, and Cookbook apps</a:t>
            </a:r>
          </a:p>
          <a:p>
            <a:pPr lvl="1"/>
            <a:r>
              <a:rPr lang="en-US" dirty="0"/>
              <a:t>There parent Angular application provides a skeleton for these 3 sub-apps.</a:t>
            </a:r>
          </a:p>
          <a:p>
            <a:r>
              <a:rPr lang="en-US" dirty="0"/>
              <a:t>The backend is composed of 4 microservices</a:t>
            </a:r>
          </a:p>
          <a:p>
            <a:pPr lvl="1"/>
            <a:r>
              <a:rPr lang="en-US" dirty="0"/>
              <a:t>3 business logic APIs for the corresponding front end apps, </a:t>
            </a:r>
            <a:r>
              <a:rPr lang="en-US" dirty="0" err="1"/>
              <a:t>auth</a:t>
            </a:r>
            <a:r>
              <a:rPr lang="en-US" dirty="0"/>
              <a:t>, recipe, and cookbook APIs</a:t>
            </a:r>
          </a:p>
          <a:p>
            <a:pPr lvl="1"/>
            <a:r>
              <a:rPr lang="en-US" dirty="0"/>
              <a:t>A gateway API to handle routing, load-balancing, and an abstraction layer to serve everything through.</a:t>
            </a:r>
          </a:p>
        </p:txBody>
      </p:sp>
    </p:spTree>
    <p:extLst>
      <p:ext uri="{BB962C8B-B14F-4D97-AF65-F5344CB8AC3E}">
        <p14:creationId xmlns:p14="http://schemas.microsoft.com/office/powerpoint/2010/main" val="191300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EB47-8E94-384D-ACC1-6E5EC627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(Cont.)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DD1D9F-05E0-9A4E-9D71-8B9640DC9077}"/>
              </a:ext>
            </a:extLst>
          </p:cNvPr>
          <p:cNvSpPr/>
          <p:nvPr/>
        </p:nvSpPr>
        <p:spPr>
          <a:xfrm>
            <a:off x="2083941" y="3377629"/>
            <a:ext cx="1253447" cy="480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gateway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AD558-85F2-5B4E-8560-4153DB00919B}"/>
              </a:ext>
            </a:extLst>
          </p:cNvPr>
          <p:cNvSpPr/>
          <p:nvPr/>
        </p:nvSpPr>
        <p:spPr>
          <a:xfrm>
            <a:off x="3435178" y="1260389"/>
            <a:ext cx="1739571" cy="14575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6F0259-5100-134D-A2CE-9DB86462DF52}"/>
              </a:ext>
            </a:extLst>
          </p:cNvPr>
          <p:cNvSpPr/>
          <p:nvPr/>
        </p:nvSpPr>
        <p:spPr>
          <a:xfrm>
            <a:off x="6312038" y="2521822"/>
            <a:ext cx="1253447" cy="392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auth-api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6DE123-53C9-FE4D-9298-C4E1448FE8BA}"/>
              </a:ext>
            </a:extLst>
          </p:cNvPr>
          <p:cNvSpPr/>
          <p:nvPr/>
        </p:nvSpPr>
        <p:spPr>
          <a:xfrm>
            <a:off x="6478992" y="4288138"/>
            <a:ext cx="1253447" cy="3797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recipe-</a:t>
            </a:r>
            <a:r>
              <a:rPr lang="en-US" sz="1600" dirty="0" err="1"/>
              <a:t>api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05E64-8169-3446-B653-291C8E3F55C7}"/>
              </a:ext>
            </a:extLst>
          </p:cNvPr>
          <p:cNvSpPr/>
          <p:nvPr/>
        </p:nvSpPr>
        <p:spPr>
          <a:xfrm>
            <a:off x="4626533" y="3327224"/>
            <a:ext cx="1595290" cy="480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cookbook-</a:t>
            </a:r>
            <a:r>
              <a:rPr lang="en-US" sz="1600" dirty="0" err="1"/>
              <a:t>api</a:t>
            </a:r>
            <a:endParaRPr lang="en-US" sz="1600" dirty="0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E5445335-7043-CC40-9ED7-6D187E6211C6}"/>
              </a:ext>
            </a:extLst>
          </p:cNvPr>
          <p:cNvSpPr/>
          <p:nvPr/>
        </p:nvSpPr>
        <p:spPr>
          <a:xfrm>
            <a:off x="8640566" y="2209372"/>
            <a:ext cx="1941816" cy="130439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Okta</a:t>
            </a:r>
            <a:endParaRPr lang="en-US" dirty="0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C873D3A-554D-CC40-95F7-E94D89D13467}"/>
              </a:ext>
            </a:extLst>
          </p:cNvPr>
          <p:cNvSpPr/>
          <p:nvPr/>
        </p:nvSpPr>
        <p:spPr>
          <a:xfrm>
            <a:off x="8549769" y="5394146"/>
            <a:ext cx="1941816" cy="130439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</a:t>
            </a:r>
            <a:r>
              <a:rPr lang="en-US" sz="1400" dirty="0" err="1"/>
              <a:t>MealDB</a:t>
            </a:r>
            <a:endParaRPr lang="en-US" sz="1400" dirty="0"/>
          </a:p>
        </p:txBody>
      </p:sp>
      <p:sp>
        <p:nvSpPr>
          <p:cNvPr id="12" name="Magnetic Disk 11">
            <a:extLst>
              <a:ext uri="{FF2B5EF4-FFF2-40B4-BE49-F238E27FC236}">
                <a16:creationId xmlns:a16="http://schemas.microsoft.com/office/drawing/2014/main" id="{4691CE32-0F8D-CC41-B193-746AFE0DE268}"/>
              </a:ext>
            </a:extLst>
          </p:cNvPr>
          <p:cNvSpPr/>
          <p:nvPr/>
        </p:nvSpPr>
        <p:spPr>
          <a:xfrm>
            <a:off x="4212404" y="5486400"/>
            <a:ext cx="1613043" cy="1119883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Postgres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1F9D8C-63F4-6C44-937A-4C20DD174D0C}"/>
              </a:ext>
            </a:extLst>
          </p:cNvPr>
          <p:cNvCxnSpPr/>
          <p:nvPr/>
        </p:nvCxnSpPr>
        <p:spPr>
          <a:xfrm>
            <a:off x="339047" y="3678148"/>
            <a:ext cx="17448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054614-A6F5-864D-AD68-0F4C17986713}"/>
              </a:ext>
            </a:extLst>
          </p:cNvPr>
          <p:cNvSpPr txBox="1"/>
          <p:nvPr/>
        </p:nvSpPr>
        <p:spPr>
          <a:xfrm>
            <a:off x="311647" y="3359873"/>
            <a:ext cx="1744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Inbound Traffic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75EA237-C918-6744-98BD-49653F0ABA4A}"/>
              </a:ext>
            </a:extLst>
          </p:cNvPr>
          <p:cNvCxnSpPr>
            <a:cxnSpLocks/>
            <a:stCxn id="5" idx="1"/>
            <a:endCxn id="4" idx="0"/>
          </p:cNvCxnSpPr>
          <p:nvPr/>
        </p:nvCxnSpPr>
        <p:spPr>
          <a:xfrm rot="10800000" flipV="1">
            <a:off x="2710666" y="1989165"/>
            <a:ext cx="724513" cy="1388463"/>
          </a:xfrm>
          <a:prstGeom prst="curvedConnector2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9AD1C76-5E6C-6F4A-9F0C-81F2D641A0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337388" y="2717943"/>
            <a:ext cx="2974650" cy="899956"/>
          </a:xfrm>
          <a:prstGeom prst="curvedConnector3">
            <a:avLst>
              <a:gd name="adj1" fmla="val 36707"/>
            </a:avLst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528C139-4E36-0846-93AE-E9C51F5401B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337388" y="3567494"/>
            <a:ext cx="1289145" cy="50405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1F505CD-B1D1-C949-B8B0-EDD295757095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337388" y="3617899"/>
            <a:ext cx="3141604" cy="860103"/>
          </a:xfrm>
          <a:prstGeom prst="curvedConnector3">
            <a:avLst>
              <a:gd name="adj1" fmla="val 29154"/>
            </a:avLst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002371-D83D-CA4A-B06D-D9352D6EFC8C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7565485" y="2717943"/>
            <a:ext cx="1081104" cy="143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840D74-364C-7342-A059-14812DC7F7C8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7732439" y="4478002"/>
            <a:ext cx="823353" cy="156833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09FCF1-AE3B-8642-B5B1-119BAF01A39E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 flipH="1">
            <a:off x="5018926" y="3807763"/>
            <a:ext cx="405252" cy="167863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E69627-7D4E-474B-9563-292BE362BB19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flipH="1">
            <a:off x="5018926" y="2914063"/>
            <a:ext cx="1919836" cy="257233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8BBB4E7-DD31-984D-9EEA-512196EFCF5B}"/>
              </a:ext>
            </a:extLst>
          </p:cNvPr>
          <p:cNvSpPr txBox="1"/>
          <p:nvPr/>
        </p:nvSpPr>
        <p:spPr>
          <a:xfrm>
            <a:off x="3170435" y="888083"/>
            <a:ext cx="211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recipe-</a:t>
            </a:r>
            <a:r>
              <a:rPr lang="en-US" dirty="0" err="1"/>
              <a:t>organizr</a:t>
            </a:r>
            <a:r>
              <a:rPr lang="en-US" dirty="0"/>
              <a:t>-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EEA28CBF-75EE-AB41-88D8-11BDC12E2C4A}"/>
              </a:ext>
            </a:extLst>
          </p:cNvPr>
          <p:cNvSpPr/>
          <p:nvPr/>
        </p:nvSpPr>
        <p:spPr>
          <a:xfrm>
            <a:off x="3499517" y="1335251"/>
            <a:ext cx="1625107" cy="34598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auth-ui</a:t>
            </a:r>
            <a:endParaRPr lang="en-US" dirty="0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F83FBAC-D1BF-BF49-B9D9-4038556B8A35}"/>
              </a:ext>
            </a:extLst>
          </p:cNvPr>
          <p:cNvSpPr/>
          <p:nvPr/>
        </p:nvSpPr>
        <p:spPr>
          <a:xfrm>
            <a:off x="3499516" y="1798920"/>
            <a:ext cx="1625107" cy="34598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recipe-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C61795F-22ED-A847-8D43-3DEB4D17BA10}"/>
              </a:ext>
            </a:extLst>
          </p:cNvPr>
          <p:cNvSpPr/>
          <p:nvPr/>
        </p:nvSpPr>
        <p:spPr>
          <a:xfrm>
            <a:off x="3499518" y="2279010"/>
            <a:ext cx="1625107" cy="34598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cookbook-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57EAC310-4F6E-8A43-A7A8-8E5F75A0CCDE}"/>
              </a:ext>
            </a:extLst>
          </p:cNvPr>
          <p:cNvSpPr/>
          <p:nvPr/>
        </p:nvSpPr>
        <p:spPr>
          <a:xfrm>
            <a:off x="8522509" y="4047950"/>
            <a:ext cx="1941816" cy="130439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</a:t>
            </a:r>
            <a:r>
              <a:rPr lang="en-US" sz="1400" dirty="0" err="1"/>
              <a:t>CocktailDB</a:t>
            </a:r>
            <a:endParaRPr lang="en-US" sz="1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17D3FF-6D54-B942-8CBB-F75085D33AE6}"/>
              </a:ext>
            </a:extLst>
          </p:cNvPr>
          <p:cNvCxnSpPr>
            <a:cxnSpLocks/>
            <a:stCxn id="7" idx="3"/>
            <a:endCxn id="27" idx="2"/>
          </p:cNvCxnSpPr>
          <p:nvPr/>
        </p:nvCxnSpPr>
        <p:spPr>
          <a:xfrm>
            <a:off x="7732439" y="4478002"/>
            <a:ext cx="796093" cy="22214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81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58A2-8BFE-9243-949B-8E3A1C09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1CEFF-819F-F746-8ADF-709F5D00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Filters from your Cookbook.</a:t>
            </a:r>
          </a:p>
          <a:p>
            <a:r>
              <a:rPr lang="en-US" dirty="0"/>
              <a:t>Consume the sister API to </a:t>
            </a:r>
            <a:r>
              <a:rPr lang="en-US" dirty="0" err="1"/>
              <a:t>MealDB</a:t>
            </a:r>
            <a:r>
              <a:rPr lang="en-US" dirty="0"/>
              <a:t>, </a:t>
            </a:r>
            <a:r>
              <a:rPr lang="en-US" dirty="0" err="1"/>
              <a:t>CocktailDB</a:t>
            </a:r>
            <a:r>
              <a:rPr lang="en-US" dirty="0"/>
              <a:t> to add beverages to the application.</a:t>
            </a:r>
          </a:p>
          <a:p>
            <a:r>
              <a:rPr lang="en-US" dirty="0"/>
              <a:t>Automated Deployments.</a:t>
            </a:r>
          </a:p>
          <a:p>
            <a:r>
              <a:rPr lang="en-US" dirty="0"/>
              <a:t>HTTPS to secure the site.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DCFF2-6188-9245-A8D3-4B245F171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312" y="3788216"/>
            <a:ext cx="3166585" cy="210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5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5243-533D-4847-BF57-1853BD5A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CF517-89F4-9E45-83BF-B66344CC4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is hosted in Google Compute Engine at </a:t>
            </a:r>
            <a:r>
              <a:rPr lang="en-US" dirty="0">
                <a:hlinkClick r:id="rId2"/>
              </a:rPr>
              <a:t>https://recipe-organizr.me</a:t>
            </a:r>
            <a:r>
              <a:rPr lang="en-US" dirty="0"/>
              <a:t> </a:t>
            </a:r>
          </a:p>
          <a:p>
            <a:r>
              <a:rPr lang="en-US" dirty="0"/>
              <a:t>New commits to master are</a:t>
            </a:r>
            <a:br>
              <a:rPr lang="en-US" dirty="0"/>
            </a:br>
            <a:r>
              <a:rPr lang="en-US" dirty="0"/>
              <a:t>automatically built by </a:t>
            </a:r>
            <a:r>
              <a:rPr lang="en-US" dirty="0" err="1"/>
              <a:t>travis</a:t>
            </a:r>
            <a:r>
              <a:rPr lang="en-US" dirty="0"/>
              <a:t>-ci.</a:t>
            </a:r>
          </a:p>
          <a:p>
            <a:r>
              <a:rPr lang="en-US" dirty="0"/>
              <a:t>New versions of the app are</a:t>
            </a:r>
            <a:br>
              <a:rPr lang="en-US" dirty="0"/>
            </a:br>
            <a:r>
              <a:rPr lang="en-US" dirty="0"/>
              <a:t>pushed to docker-hub.</a:t>
            </a:r>
          </a:p>
          <a:p>
            <a:r>
              <a:rPr lang="en-US" dirty="0"/>
              <a:t>Google Compute Engine</a:t>
            </a:r>
            <a:br>
              <a:rPr lang="en-US" dirty="0"/>
            </a:br>
            <a:r>
              <a:rPr lang="en-US" dirty="0"/>
              <a:t>retrieves these images </a:t>
            </a:r>
            <a:br>
              <a:rPr lang="en-US" dirty="0"/>
            </a:br>
            <a:r>
              <a:rPr lang="en-US" dirty="0"/>
              <a:t>and runs the application</a:t>
            </a:r>
            <a:br>
              <a:rPr lang="en-US" dirty="0"/>
            </a:br>
            <a:r>
              <a:rPr lang="en-US" dirty="0"/>
              <a:t>via a script triggered by</a:t>
            </a:r>
            <a:br>
              <a:rPr lang="en-US" dirty="0"/>
            </a:br>
            <a:r>
              <a:rPr lang="en-US" dirty="0" err="1"/>
              <a:t>travis</a:t>
            </a:r>
            <a:r>
              <a:rPr lang="en-US" dirty="0"/>
              <a:t>-ci.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F737FE-E08C-8C4A-8BB7-BB2674017020}"/>
              </a:ext>
            </a:extLst>
          </p:cNvPr>
          <p:cNvGrpSpPr/>
          <p:nvPr/>
        </p:nvGrpSpPr>
        <p:grpSpPr>
          <a:xfrm>
            <a:off x="5299753" y="2741208"/>
            <a:ext cx="6481281" cy="3347513"/>
            <a:chOff x="2895600" y="3008331"/>
            <a:chExt cx="6481281" cy="33475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89BC66-0AC8-4C40-9647-F65518DAE42B}"/>
                </a:ext>
              </a:extLst>
            </p:cNvPr>
            <p:cNvSpPr/>
            <p:nvPr/>
          </p:nvSpPr>
          <p:spPr>
            <a:xfrm>
              <a:off x="2895600" y="3008331"/>
              <a:ext cx="6320319" cy="334751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460BDC-B361-9D4A-B72C-A710C71B0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0" y="3008331"/>
              <a:ext cx="6481281" cy="3210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89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69BE-3150-6549-AA40-CF01B923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1DD5D-4284-3243-950C-4DC55B4A5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Deployed on Google Compute Engine on a Container Optimized Image</a:t>
            </a:r>
          </a:p>
          <a:p>
            <a:pPr lvl="1"/>
            <a:r>
              <a:rPr lang="en-US" dirty="0"/>
              <a:t>This means the server is optimized for Docker containers, or as a Kubernetes slave.</a:t>
            </a:r>
          </a:p>
          <a:p>
            <a:r>
              <a:rPr lang="en-US" dirty="0"/>
              <a:t>The Postgres database is a Google SQL instance.</a:t>
            </a:r>
          </a:p>
          <a:p>
            <a:r>
              <a:rPr lang="en-US" dirty="0"/>
              <a:t>My microservices stack runs with an opinionated docker-</a:t>
            </a:r>
            <a:r>
              <a:rPr lang="en-US" dirty="0" err="1"/>
              <a:t>compose.yml</a:t>
            </a:r>
            <a:r>
              <a:rPr lang="en-US" dirty="0"/>
              <a:t>, created for this remote deployment.</a:t>
            </a:r>
          </a:p>
          <a:p>
            <a:r>
              <a:rPr lang="en-US" dirty="0"/>
              <a:t>Monitoring Considerations:</a:t>
            </a:r>
          </a:p>
          <a:p>
            <a:pPr lvl="1"/>
            <a:r>
              <a:rPr lang="en-US" dirty="0"/>
              <a:t>Health checks are configured against each service to watch for downtime and restart the apps if there is a failure</a:t>
            </a:r>
          </a:p>
          <a:p>
            <a:pPr lvl="1"/>
            <a:r>
              <a:rPr lang="en-US" dirty="0"/>
              <a:t>Logs are sent to Google </a:t>
            </a:r>
            <a:r>
              <a:rPr lang="en-US" dirty="0" err="1"/>
              <a:t>Stackdriver</a:t>
            </a:r>
            <a:r>
              <a:rPr lang="en-US" dirty="0"/>
              <a:t> for real-time application monitoring.</a:t>
            </a:r>
          </a:p>
        </p:txBody>
      </p:sp>
    </p:spTree>
    <p:extLst>
      <p:ext uri="{BB962C8B-B14F-4D97-AF65-F5344CB8AC3E}">
        <p14:creationId xmlns:p14="http://schemas.microsoft.com/office/powerpoint/2010/main" val="3871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567E-684A-F545-AC8A-47617309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551D5-6BD6-CF46-AD4E-565B0C8B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needs to be on the forefront of our minds in software development - the bad guys never sleep. There are many ways to secure applications, here are 2 that I chose to implement:</a:t>
            </a:r>
          </a:p>
          <a:p>
            <a:r>
              <a:rPr lang="en-US" dirty="0"/>
              <a:t>Hosting Level:</a:t>
            </a:r>
          </a:p>
          <a:p>
            <a:pPr lvl="1"/>
            <a:r>
              <a:rPr lang="en-US" dirty="0"/>
              <a:t>This application is hosted securely (HTTPS) with an SSL certificate provided by </a:t>
            </a:r>
            <a:r>
              <a:rPr lang="en-US" dirty="0" err="1"/>
              <a:t>LetsEncrypt</a:t>
            </a:r>
            <a:endParaRPr lang="en-US" dirty="0"/>
          </a:p>
          <a:p>
            <a:r>
              <a:rPr lang="en-US" dirty="0"/>
              <a:t>Application Level:</a:t>
            </a:r>
          </a:p>
          <a:p>
            <a:pPr lvl="1"/>
            <a:r>
              <a:rPr lang="en-US" dirty="0"/>
              <a:t>This application uses 3</a:t>
            </a:r>
            <a:r>
              <a:rPr lang="en-US" baseline="30000" dirty="0"/>
              <a:t>rd</a:t>
            </a:r>
            <a:r>
              <a:rPr lang="en-US" dirty="0"/>
              <a:t> party social login providers so that no confidential login information is kept by this application.</a:t>
            </a:r>
          </a:p>
        </p:txBody>
      </p:sp>
    </p:spTree>
    <p:extLst>
      <p:ext uri="{BB962C8B-B14F-4D97-AF65-F5344CB8AC3E}">
        <p14:creationId xmlns:p14="http://schemas.microsoft.com/office/powerpoint/2010/main" val="87456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40AF8-40F9-5940-A066-BCCE03F4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2C758-ED16-E14D-86FB-22156B0EC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application is hosted at </a:t>
            </a:r>
            <a:r>
              <a:rPr lang="en-US" dirty="0">
                <a:hlinkClick r:id="rId2"/>
              </a:rPr>
              <a:t>https://recipe-organizr.me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 will remain up until September 1</a:t>
            </a:r>
            <a:r>
              <a:rPr lang="en-US" baseline="30000" dirty="0"/>
              <a:t>st</a:t>
            </a:r>
            <a:r>
              <a:rPr lang="en-US" dirty="0"/>
              <a:t> (guaranteed).</a:t>
            </a:r>
          </a:p>
          <a:p>
            <a:pPr lvl="1"/>
            <a:r>
              <a:rPr lang="en-US" dirty="0"/>
              <a:t>After that date, I reserve the right to take down the application at any time, based on my Google Cloud Platform bill and free credits remaining.</a:t>
            </a:r>
          </a:p>
          <a:p>
            <a:r>
              <a:rPr lang="en-US" dirty="0"/>
              <a:t>Thanks for the great 16 weeks of practicum!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04DD-F4CC-DA46-86D1-73CD7493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26C04-664A-2A4F-A264-7855A7AE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https://github.com/Bwvolleyball/recipe-organizr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https://www.okta.com/</a:t>
            </a:r>
            <a:endParaRPr lang="en-US" dirty="0"/>
          </a:p>
          <a:p>
            <a:r>
              <a:rPr lang="en-US" dirty="0">
                <a:hlinkClick r:id="rId4"/>
              </a:rPr>
              <a:t>https://www.themealdb.com/</a:t>
            </a:r>
            <a:endParaRPr lang="en-US" dirty="0"/>
          </a:p>
          <a:p>
            <a:r>
              <a:rPr lang="en-US" dirty="0">
                <a:hlinkClick r:id="rId5"/>
              </a:rPr>
              <a:t>https://www.thecocktaildb.com</a:t>
            </a:r>
            <a:endParaRPr lang="en-US" dirty="0"/>
          </a:p>
          <a:p>
            <a:r>
              <a:rPr lang="en-US" dirty="0">
                <a:hlinkClick r:id="rId6"/>
              </a:rPr>
              <a:t>https://letsencrypt.org/</a:t>
            </a:r>
            <a:endParaRPr lang="en-US" dirty="0"/>
          </a:p>
          <a:p>
            <a:r>
              <a:rPr lang="en-US" dirty="0">
                <a:hlinkClick r:id="rId7"/>
              </a:rPr>
              <a:t>https://certbot.eff.org/</a:t>
            </a:r>
            <a:endParaRPr lang="en-US" dirty="0"/>
          </a:p>
          <a:p>
            <a:r>
              <a:rPr lang="en-US" dirty="0">
                <a:hlinkClick r:id="rId8"/>
              </a:rPr>
              <a:t>https://travis-ci.org/</a:t>
            </a:r>
            <a:endParaRPr lang="en-US" dirty="0"/>
          </a:p>
          <a:p>
            <a:r>
              <a:rPr lang="en-US" dirty="0">
                <a:hlinkClick r:id="rId9"/>
              </a:rPr>
              <a:t>https://cloud.google.com/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2780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{E5850DC7-0F02-1D4C-9424-076804981248}tf10001079</Template>
  <TotalTime>7461</TotalTime>
  <Words>463</Words>
  <Application>Microsoft Macintosh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Recipe Organizr</vt:lpstr>
      <vt:lpstr>Microservices Oriented Architecture</vt:lpstr>
      <vt:lpstr>Architecture (Cont.)</vt:lpstr>
      <vt:lpstr>Key Features Added</vt:lpstr>
      <vt:lpstr>Deployment</vt:lpstr>
      <vt:lpstr>Deployment (cont.)</vt:lpstr>
      <vt:lpstr>Security</vt:lpstr>
      <vt:lpstr>Final Application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Organizr</dc:title>
  <dc:creator>Brandon Ward</dc:creator>
  <cp:lastModifiedBy>Brandon Ward</cp:lastModifiedBy>
  <cp:revision>14</cp:revision>
  <dcterms:created xsi:type="dcterms:W3CDTF">2019-06-23T02:19:48Z</dcterms:created>
  <dcterms:modified xsi:type="dcterms:W3CDTF">2019-08-21T00:48:49Z</dcterms:modified>
</cp:coreProperties>
</file>